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5">
  <p:sldMasterIdLst>
    <p:sldMasterId id="2147483648" r:id="rId1"/>
  </p:sldMasterIdLst>
  <p:sldIdLst>
    <p:sldId id="256" r:id="rId2"/>
  </p:sldIdLst>
  <p:sldSz cx="21383625" cy="30275213"/>
  <p:notesSz cx="6858000" cy="9144000"/>
  <p:defaultTextStyle>
    <a:defPPr>
      <a:defRPr lang="zh-TW"/>
    </a:defPPr>
    <a:lvl1pPr marL="0" algn="l" defTabSz="2479578" rtl="0" eaLnBrk="1" latinLnBrk="0" hangingPunct="1">
      <a:defRPr sz="4881" kern="1200">
        <a:solidFill>
          <a:schemeClr val="tx1"/>
        </a:solidFill>
        <a:latin typeface="+mn-lt"/>
        <a:ea typeface="+mn-ea"/>
        <a:cs typeface="+mn-cs"/>
      </a:defRPr>
    </a:lvl1pPr>
    <a:lvl2pPr marL="1239789" algn="l" defTabSz="2479578" rtl="0" eaLnBrk="1" latinLnBrk="0" hangingPunct="1">
      <a:defRPr sz="4881" kern="1200">
        <a:solidFill>
          <a:schemeClr val="tx1"/>
        </a:solidFill>
        <a:latin typeface="+mn-lt"/>
        <a:ea typeface="+mn-ea"/>
        <a:cs typeface="+mn-cs"/>
      </a:defRPr>
    </a:lvl2pPr>
    <a:lvl3pPr marL="2479578" algn="l" defTabSz="2479578" rtl="0" eaLnBrk="1" latinLnBrk="0" hangingPunct="1">
      <a:defRPr sz="4881" kern="1200">
        <a:solidFill>
          <a:schemeClr val="tx1"/>
        </a:solidFill>
        <a:latin typeface="+mn-lt"/>
        <a:ea typeface="+mn-ea"/>
        <a:cs typeface="+mn-cs"/>
      </a:defRPr>
    </a:lvl3pPr>
    <a:lvl4pPr marL="3719368" algn="l" defTabSz="2479578" rtl="0" eaLnBrk="1" latinLnBrk="0" hangingPunct="1">
      <a:defRPr sz="4881" kern="1200">
        <a:solidFill>
          <a:schemeClr val="tx1"/>
        </a:solidFill>
        <a:latin typeface="+mn-lt"/>
        <a:ea typeface="+mn-ea"/>
        <a:cs typeface="+mn-cs"/>
      </a:defRPr>
    </a:lvl4pPr>
    <a:lvl5pPr marL="4959157" algn="l" defTabSz="2479578" rtl="0" eaLnBrk="1" latinLnBrk="0" hangingPunct="1">
      <a:defRPr sz="4881" kern="1200">
        <a:solidFill>
          <a:schemeClr val="tx1"/>
        </a:solidFill>
        <a:latin typeface="+mn-lt"/>
        <a:ea typeface="+mn-ea"/>
        <a:cs typeface="+mn-cs"/>
      </a:defRPr>
    </a:lvl5pPr>
    <a:lvl6pPr marL="6198946" algn="l" defTabSz="2479578" rtl="0" eaLnBrk="1" latinLnBrk="0" hangingPunct="1">
      <a:defRPr sz="4881" kern="1200">
        <a:solidFill>
          <a:schemeClr val="tx1"/>
        </a:solidFill>
        <a:latin typeface="+mn-lt"/>
        <a:ea typeface="+mn-ea"/>
        <a:cs typeface="+mn-cs"/>
      </a:defRPr>
    </a:lvl6pPr>
    <a:lvl7pPr marL="7438735" algn="l" defTabSz="2479578" rtl="0" eaLnBrk="1" latinLnBrk="0" hangingPunct="1">
      <a:defRPr sz="4881" kern="1200">
        <a:solidFill>
          <a:schemeClr val="tx1"/>
        </a:solidFill>
        <a:latin typeface="+mn-lt"/>
        <a:ea typeface="+mn-ea"/>
        <a:cs typeface="+mn-cs"/>
      </a:defRPr>
    </a:lvl7pPr>
    <a:lvl8pPr marL="8678525" algn="l" defTabSz="2479578" rtl="0" eaLnBrk="1" latinLnBrk="0" hangingPunct="1">
      <a:defRPr sz="4881" kern="1200">
        <a:solidFill>
          <a:schemeClr val="tx1"/>
        </a:solidFill>
        <a:latin typeface="+mn-lt"/>
        <a:ea typeface="+mn-ea"/>
        <a:cs typeface="+mn-cs"/>
      </a:defRPr>
    </a:lvl8pPr>
    <a:lvl9pPr marL="9918314" algn="l" defTabSz="2479578" rtl="0" eaLnBrk="1" latinLnBrk="0" hangingPunct="1">
      <a:defRPr sz="488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3" d="100"/>
          <a:sy n="33" d="100"/>
        </p:scale>
        <p:origin x="1902" y="-9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png>
</file>

<file path=ppt/media/image3.png>
</file>

<file path=ppt/media/image4.jpe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2F8189-075A-4542-B0AD-8FA3B73EDD22}"/>
              </a:ext>
            </a:extLst>
          </p:cNvPr>
          <p:cNvSpPr>
            <a:spLocks noGrp="1"/>
          </p:cNvSpPr>
          <p:nvPr>
            <p:ph type="ctrTitle"/>
          </p:nvPr>
        </p:nvSpPr>
        <p:spPr>
          <a:xfrm>
            <a:off x="2672953" y="4954765"/>
            <a:ext cx="16037719" cy="10540259"/>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5A6D1C27-2709-41AB-B480-152F900C1D78}"/>
              </a:ext>
            </a:extLst>
          </p:cNvPr>
          <p:cNvSpPr>
            <a:spLocks noGrp="1"/>
          </p:cNvSpPr>
          <p:nvPr>
            <p:ph type="subTitle" idx="1"/>
          </p:nvPr>
        </p:nvSpPr>
        <p:spPr>
          <a:xfrm>
            <a:off x="2672953" y="15901497"/>
            <a:ext cx="16037719" cy="7309499"/>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15AE741-AB55-4E52-86C6-48B73BB0E0B4}"/>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5" name="頁尾版面配置區 4">
            <a:extLst>
              <a:ext uri="{FF2B5EF4-FFF2-40B4-BE49-F238E27FC236}">
                <a16:creationId xmlns:a16="http://schemas.microsoft.com/office/drawing/2014/main" id="{5D66DC3A-8022-4003-96D6-4FB77FC4188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31E01FC1-FC2C-48FD-B6B8-1A4EE09AA6D7}"/>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42771376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33C332C-1E2C-46D3-BE65-9FEB31EDBA2C}"/>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4F09BD85-78E7-4FC2-99AB-9E6CF0848A9E}"/>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277A1C2-2913-4105-BD30-001B5B585EAF}"/>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5" name="頁尾版面配置區 4">
            <a:extLst>
              <a:ext uri="{FF2B5EF4-FFF2-40B4-BE49-F238E27FC236}">
                <a16:creationId xmlns:a16="http://schemas.microsoft.com/office/drawing/2014/main" id="{3361B09D-39BB-4EC7-AAC1-408221D55A12}"/>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FABB24F-1DEE-4670-90FA-45379C481ED3}"/>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8644561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FD12FC0B-4973-4E90-BE04-52921E263DEB}"/>
              </a:ext>
            </a:extLst>
          </p:cNvPr>
          <p:cNvSpPr>
            <a:spLocks noGrp="1"/>
          </p:cNvSpPr>
          <p:nvPr>
            <p:ph type="title" orient="vert"/>
          </p:nvPr>
        </p:nvSpPr>
        <p:spPr>
          <a:xfrm>
            <a:off x="15302657" y="1611875"/>
            <a:ext cx="4610844" cy="25656844"/>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6572543A-6FCB-4103-8417-D144FC273A81}"/>
              </a:ext>
            </a:extLst>
          </p:cNvPr>
          <p:cNvSpPr>
            <a:spLocks noGrp="1"/>
          </p:cNvSpPr>
          <p:nvPr>
            <p:ph type="body" orient="vert" idx="1"/>
          </p:nvPr>
        </p:nvSpPr>
        <p:spPr>
          <a:xfrm>
            <a:off x="1470124" y="1611875"/>
            <a:ext cx="13565237" cy="25656844"/>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4A52322-444A-4426-95BC-A8E7B4BF8847}"/>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5" name="頁尾版面配置區 4">
            <a:extLst>
              <a:ext uri="{FF2B5EF4-FFF2-40B4-BE49-F238E27FC236}">
                <a16:creationId xmlns:a16="http://schemas.microsoft.com/office/drawing/2014/main" id="{DF2A1F81-97DE-42E5-9021-C499873814C3}"/>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5A2EC5A-F4C3-429C-AEB5-2BC8C43D8991}"/>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3032717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9E8607-3DCF-4687-9588-CB65466EE24E}"/>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7AC31ACA-5971-4108-B460-151948B89921}"/>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F611E6B-6FF3-401D-ADE4-E7960BD8C456}"/>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5" name="頁尾版面配置區 4">
            <a:extLst>
              <a:ext uri="{FF2B5EF4-FFF2-40B4-BE49-F238E27FC236}">
                <a16:creationId xmlns:a16="http://schemas.microsoft.com/office/drawing/2014/main" id="{C7B7635E-2AEE-4CD1-A03E-4A19AFBD7A4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301C8272-B4EB-4114-BD74-9A41EADF9802}"/>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1817349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121E83-A39E-404A-9B8D-C3F57FB2261F}"/>
              </a:ext>
            </a:extLst>
          </p:cNvPr>
          <p:cNvSpPr>
            <a:spLocks noGrp="1"/>
          </p:cNvSpPr>
          <p:nvPr>
            <p:ph type="title"/>
          </p:nvPr>
        </p:nvSpPr>
        <p:spPr>
          <a:xfrm>
            <a:off x="1458987" y="7547783"/>
            <a:ext cx="18443377" cy="12593645"/>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48EA646A-F052-438A-AD12-1AAB049D5BC5}"/>
              </a:ext>
            </a:extLst>
          </p:cNvPr>
          <p:cNvSpPr>
            <a:spLocks noGrp="1"/>
          </p:cNvSpPr>
          <p:nvPr>
            <p:ph type="body" idx="1"/>
          </p:nvPr>
        </p:nvSpPr>
        <p:spPr>
          <a:xfrm>
            <a:off x="1458987" y="20260569"/>
            <a:ext cx="18443377" cy="6622701"/>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7687BEDD-A508-47BF-B459-F197C9545BA2}"/>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5" name="頁尾版面配置區 4">
            <a:extLst>
              <a:ext uri="{FF2B5EF4-FFF2-40B4-BE49-F238E27FC236}">
                <a16:creationId xmlns:a16="http://schemas.microsoft.com/office/drawing/2014/main" id="{CA9535CA-5CA7-4289-A96A-160E6163E10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6B916BF-9DAC-4CC6-A4E9-E07D8578AC1A}"/>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3272971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1FF2ED-02AC-4E64-A286-BEE6DE440AD6}"/>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2C299FB-F4C4-47D4-ACCB-D45B1AE899A2}"/>
              </a:ext>
            </a:extLst>
          </p:cNvPr>
          <p:cNvSpPr>
            <a:spLocks noGrp="1"/>
          </p:cNvSpPr>
          <p:nvPr>
            <p:ph sz="half" idx="1"/>
          </p:nvPr>
        </p:nvSpPr>
        <p:spPr>
          <a:xfrm>
            <a:off x="1470124" y="8059374"/>
            <a:ext cx="9088041" cy="1920934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139B9F3D-68A1-466A-8B6E-83B525A0A3E0}"/>
              </a:ext>
            </a:extLst>
          </p:cNvPr>
          <p:cNvSpPr>
            <a:spLocks noGrp="1"/>
          </p:cNvSpPr>
          <p:nvPr>
            <p:ph sz="half" idx="2"/>
          </p:nvPr>
        </p:nvSpPr>
        <p:spPr>
          <a:xfrm>
            <a:off x="10825460" y="8059374"/>
            <a:ext cx="9088041" cy="1920934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CB4C618B-6989-48A9-9A69-042441713C8A}"/>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6" name="頁尾版面配置區 5">
            <a:extLst>
              <a:ext uri="{FF2B5EF4-FFF2-40B4-BE49-F238E27FC236}">
                <a16:creationId xmlns:a16="http://schemas.microsoft.com/office/drawing/2014/main" id="{5910AC8A-35F6-461D-8EFA-2A3D977F3BC6}"/>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26F6EF93-1682-437E-A10E-2253B1057492}"/>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2475251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1C5F05-7241-4F59-9DD3-C3B81B4A2045}"/>
              </a:ext>
            </a:extLst>
          </p:cNvPr>
          <p:cNvSpPr>
            <a:spLocks noGrp="1"/>
          </p:cNvSpPr>
          <p:nvPr>
            <p:ph type="title"/>
          </p:nvPr>
        </p:nvSpPr>
        <p:spPr>
          <a:xfrm>
            <a:off x="1472909" y="1611877"/>
            <a:ext cx="18443377" cy="5851808"/>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058A63B5-94EB-4FE9-884B-BF6058D7E53A}"/>
              </a:ext>
            </a:extLst>
          </p:cNvPr>
          <p:cNvSpPr>
            <a:spLocks noGrp="1"/>
          </p:cNvSpPr>
          <p:nvPr>
            <p:ph type="body" idx="1"/>
          </p:nvPr>
        </p:nvSpPr>
        <p:spPr>
          <a:xfrm>
            <a:off x="1472910" y="7421634"/>
            <a:ext cx="9046275" cy="363722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14E05C75-7D31-4E60-8223-2E37E8E3E983}"/>
              </a:ext>
            </a:extLst>
          </p:cNvPr>
          <p:cNvSpPr>
            <a:spLocks noGrp="1"/>
          </p:cNvSpPr>
          <p:nvPr>
            <p:ph sz="half" idx="2"/>
          </p:nvPr>
        </p:nvSpPr>
        <p:spPr>
          <a:xfrm>
            <a:off x="1472910" y="11058863"/>
            <a:ext cx="9046275" cy="16265921"/>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EB5A2A7A-E815-4B98-B9D2-394FE054AD17}"/>
              </a:ext>
            </a:extLst>
          </p:cNvPr>
          <p:cNvSpPr>
            <a:spLocks noGrp="1"/>
          </p:cNvSpPr>
          <p:nvPr>
            <p:ph type="body" sz="quarter" idx="3"/>
          </p:nvPr>
        </p:nvSpPr>
        <p:spPr>
          <a:xfrm>
            <a:off x="10825460" y="7421634"/>
            <a:ext cx="9090826" cy="363722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0701E1FB-E000-4419-915B-BB76948C0120}"/>
              </a:ext>
            </a:extLst>
          </p:cNvPr>
          <p:cNvSpPr>
            <a:spLocks noGrp="1"/>
          </p:cNvSpPr>
          <p:nvPr>
            <p:ph sz="quarter" idx="4"/>
          </p:nvPr>
        </p:nvSpPr>
        <p:spPr>
          <a:xfrm>
            <a:off x="10825460" y="11058863"/>
            <a:ext cx="9090826" cy="16265921"/>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89DD644B-0B23-4D9E-97F7-8C9E5AEC07A9}"/>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8" name="頁尾版面配置區 7">
            <a:extLst>
              <a:ext uri="{FF2B5EF4-FFF2-40B4-BE49-F238E27FC236}">
                <a16:creationId xmlns:a16="http://schemas.microsoft.com/office/drawing/2014/main" id="{B6B557A8-D3C2-4134-B5B6-E774270A7703}"/>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A99E3D6B-F88F-414C-897C-1FE6042B2DDB}"/>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1683150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6FD28CE-DE48-43C2-989C-9C92A0548E34}"/>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92126718-2482-4671-9B44-60A51AA2A2F6}"/>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4" name="頁尾版面配置區 3">
            <a:extLst>
              <a:ext uri="{FF2B5EF4-FFF2-40B4-BE49-F238E27FC236}">
                <a16:creationId xmlns:a16="http://schemas.microsoft.com/office/drawing/2014/main" id="{3C86E395-7B17-4FEF-89FE-2A20684DCAE1}"/>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E46F94D2-DE54-4FCE-8FFC-0B4A542299B3}"/>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2732769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F30C81AF-047B-4E2F-A6C2-7533E0F6E47D}"/>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3" name="頁尾版面配置區 2">
            <a:extLst>
              <a:ext uri="{FF2B5EF4-FFF2-40B4-BE49-F238E27FC236}">
                <a16:creationId xmlns:a16="http://schemas.microsoft.com/office/drawing/2014/main" id="{DA442F2D-D3B2-4345-AA00-ECFE5C4832DA}"/>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E3829E82-CA00-441F-87BC-0BFDA83B0EE4}"/>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2435708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B389486-4C09-45E0-BD26-9151FC4785F5}"/>
              </a:ext>
            </a:extLst>
          </p:cNvPr>
          <p:cNvSpPr>
            <a:spLocks noGrp="1"/>
          </p:cNvSpPr>
          <p:nvPr>
            <p:ph type="title"/>
          </p:nvPr>
        </p:nvSpPr>
        <p:spPr>
          <a:xfrm>
            <a:off x="1472910" y="2018348"/>
            <a:ext cx="6896775" cy="7064216"/>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E79B3B16-BD28-4071-8932-47B72DEAE56E}"/>
              </a:ext>
            </a:extLst>
          </p:cNvPr>
          <p:cNvSpPr>
            <a:spLocks noGrp="1"/>
          </p:cNvSpPr>
          <p:nvPr>
            <p:ph idx="1"/>
          </p:nvPr>
        </p:nvSpPr>
        <p:spPr>
          <a:xfrm>
            <a:off x="9090826" y="4359072"/>
            <a:ext cx="10825460" cy="215150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743D83A4-CD41-4F75-AF3F-431447E03DFD}"/>
              </a:ext>
            </a:extLst>
          </p:cNvPr>
          <p:cNvSpPr>
            <a:spLocks noGrp="1"/>
          </p:cNvSpPr>
          <p:nvPr>
            <p:ph type="body" sz="half" idx="2"/>
          </p:nvPr>
        </p:nvSpPr>
        <p:spPr>
          <a:xfrm>
            <a:off x="1472910" y="9082564"/>
            <a:ext cx="6896775" cy="1682657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C2669C70-FC0E-4FB7-AFE6-BA880E2B985A}"/>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6" name="頁尾版面配置區 5">
            <a:extLst>
              <a:ext uri="{FF2B5EF4-FFF2-40B4-BE49-F238E27FC236}">
                <a16:creationId xmlns:a16="http://schemas.microsoft.com/office/drawing/2014/main" id="{A18AC4AF-26E6-4851-B8C0-CB7FDF84323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ED137C1-F144-4AA4-AA97-C5AD1F95CA50}"/>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17709056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AFBDC62-1C08-4A65-AC7A-462529F1DB98}"/>
              </a:ext>
            </a:extLst>
          </p:cNvPr>
          <p:cNvSpPr>
            <a:spLocks noGrp="1"/>
          </p:cNvSpPr>
          <p:nvPr>
            <p:ph type="title"/>
          </p:nvPr>
        </p:nvSpPr>
        <p:spPr>
          <a:xfrm>
            <a:off x="1472910" y="2018348"/>
            <a:ext cx="6896775" cy="7064216"/>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A1FD1970-F89A-4D06-BC17-ED256D7D5F53}"/>
              </a:ext>
            </a:extLst>
          </p:cNvPr>
          <p:cNvSpPr>
            <a:spLocks noGrp="1"/>
          </p:cNvSpPr>
          <p:nvPr>
            <p:ph type="pic" idx="1"/>
          </p:nvPr>
        </p:nvSpPr>
        <p:spPr>
          <a:xfrm>
            <a:off x="9090826" y="4359072"/>
            <a:ext cx="10825460" cy="2151502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6CBD13CD-A453-4619-8195-BD8E13F69CCB}"/>
              </a:ext>
            </a:extLst>
          </p:cNvPr>
          <p:cNvSpPr>
            <a:spLocks noGrp="1"/>
          </p:cNvSpPr>
          <p:nvPr>
            <p:ph type="body" sz="half" idx="2"/>
          </p:nvPr>
        </p:nvSpPr>
        <p:spPr>
          <a:xfrm>
            <a:off x="1472910" y="9082564"/>
            <a:ext cx="6896775" cy="1682657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79427862-A442-4241-8F52-0234839375BD}"/>
              </a:ext>
            </a:extLst>
          </p:cNvPr>
          <p:cNvSpPr>
            <a:spLocks noGrp="1"/>
          </p:cNvSpPr>
          <p:nvPr>
            <p:ph type="dt" sz="half" idx="10"/>
          </p:nvPr>
        </p:nvSpPr>
        <p:spPr/>
        <p:txBody>
          <a:bodyPr/>
          <a:lstStyle/>
          <a:p>
            <a:fld id="{CDDC1D4F-4B77-4084-A7F3-108E1EC7AAD2}" type="datetimeFigureOut">
              <a:rPr lang="zh-TW" altLang="en-US" smtClean="0"/>
              <a:t>2020/11/20</a:t>
            </a:fld>
            <a:endParaRPr lang="zh-TW" altLang="en-US"/>
          </a:p>
        </p:txBody>
      </p:sp>
      <p:sp>
        <p:nvSpPr>
          <p:cNvPr id="6" name="頁尾版面配置區 5">
            <a:extLst>
              <a:ext uri="{FF2B5EF4-FFF2-40B4-BE49-F238E27FC236}">
                <a16:creationId xmlns:a16="http://schemas.microsoft.com/office/drawing/2014/main" id="{11A52362-7D14-49E3-9C59-63FB48E6C38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B0D53BFF-7FA4-4FD9-A340-C72651FEE78F}"/>
              </a:ext>
            </a:extLst>
          </p:cNvPr>
          <p:cNvSpPr>
            <a:spLocks noGrp="1"/>
          </p:cNvSpPr>
          <p:nvPr>
            <p:ph type="sldNum" sz="quarter" idx="12"/>
          </p:nvPr>
        </p:nvSpPr>
        <p:spPr/>
        <p:txBody>
          <a:body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548342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0B5A2100-6E91-4BBF-9ECE-82D331B76433}"/>
              </a:ext>
            </a:extLst>
          </p:cNvPr>
          <p:cNvSpPr>
            <a:spLocks noGrp="1"/>
          </p:cNvSpPr>
          <p:nvPr>
            <p:ph type="title"/>
          </p:nvPr>
        </p:nvSpPr>
        <p:spPr>
          <a:xfrm>
            <a:off x="1470124" y="1611877"/>
            <a:ext cx="18443377" cy="5851808"/>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9DFCF585-9686-442D-B69E-A64F90E8936F}"/>
              </a:ext>
            </a:extLst>
          </p:cNvPr>
          <p:cNvSpPr>
            <a:spLocks noGrp="1"/>
          </p:cNvSpPr>
          <p:nvPr>
            <p:ph type="body" idx="1"/>
          </p:nvPr>
        </p:nvSpPr>
        <p:spPr>
          <a:xfrm>
            <a:off x="1470124" y="8059374"/>
            <a:ext cx="18443377" cy="19209345"/>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285DABE-68E0-4E53-9A6C-2566E2CC0C74}"/>
              </a:ext>
            </a:extLst>
          </p:cNvPr>
          <p:cNvSpPr>
            <a:spLocks noGrp="1"/>
          </p:cNvSpPr>
          <p:nvPr>
            <p:ph type="dt" sz="half" idx="2"/>
          </p:nvPr>
        </p:nvSpPr>
        <p:spPr>
          <a:xfrm>
            <a:off x="1470124" y="28060639"/>
            <a:ext cx="4811316" cy="1611875"/>
          </a:xfrm>
          <a:prstGeom prst="rect">
            <a:avLst/>
          </a:prstGeom>
        </p:spPr>
        <p:txBody>
          <a:bodyPr vert="horz" lIns="91440" tIns="45720" rIns="91440" bIns="45720" rtlCol="0" anchor="ctr"/>
          <a:lstStyle>
            <a:lvl1pPr algn="l">
              <a:defRPr sz="1200">
                <a:solidFill>
                  <a:schemeClr val="tx1">
                    <a:tint val="75000"/>
                  </a:schemeClr>
                </a:solidFill>
              </a:defRPr>
            </a:lvl1pPr>
          </a:lstStyle>
          <a:p>
            <a:fld id="{CDDC1D4F-4B77-4084-A7F3-108E1EC7AAD2}" type="datetimeFigureOut">
              <a:rPr lang="zh-TW" altLang="en-US" smtClean="0"/>
              <a:t>2020/11/20</a:t>
            </a:fld>
            <a:endParaRPr lang="zh-TW" altLang="en-US"/>
          </a:p>
        </p:txBody>
      </p:sp>
      <p:sp>
        <p:nvSpPr>
          <p:cNvPr id="5" name="頁尾版面配置區 4">
            <a:extLst>
              <a:ext uri="{FF2B5EF4-FFF2-40B4-BE49-F238E27FC236}">
                <a16:creationId xmlns:a16="http://schemas.microsoft.com/office/drawing/2014/main" id="{A77725D6-62DE-4836-9026-102EDC2A20E6}"/>
              </a:ext>
            </a:extLst>
          </p:cNvPr>
          <p:cNvSpPr>
            <a:spLocks noGrp="1"/>
          </p:cNvSpPr>
          <p:nvPr>
            <p:ph type="ftr" sz="quarter" idx="3"/>
          </p:nvPr>
        </p:nvSpPr>
        <p:spPr>
          <a:xfrm>
            <a:off x="7083326" y="28060639"/>
            <a:ext cx="7216973" cy="16118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9087DE69-62B3-4659-9930-7ACC1AA556E7}"/>
              </a:ext>
            </a:extLst>
          </p:cNvPr>
          <p:cNvSpPr>
            <a:spLocks noGrp="1"/>
          </p:cNvSpPr>
          <p:nvPr>
            <p:ph type="sldNum" sz="quarter" idx="4"/>
          </p:nvPr>
        </p:nvSpPr>
        <p:spPr>
          <a:xfrm>
            <a:off x="15102185" y="28060639"/>
            <a:ext cx="4811316" cy="1611875"/>
          </a:xfrm>
          <a:prstGeom prst="rect">
            <a:avLst/>
          </a:prstGeom>
        </p:spPr>
        <p:txBody>
          <a:bodyPr vert="horz" lIns="91440" tIns="45720" rIns="91440" bIns="45720" rtlCol="0" anchor="ctr"/>
          <a:lstStyle>
            <a:lvl1pPr algn="r">
              <a:defRPr sz="1200">
                <a:solidFill>
                  <a:schemeClr val="tx1">
                    <a:tint val="75000"/>
                  </a:schemeClr>
                </a:solidFill>
              </a:defRPr>
            </a:lvl1pPr>
          </a:lstStyle>
          <a:p>
            <a:fld id="{6B63AFAD-64D1-42DD-BCA1-02BE43CDA12C}" type="slidenum">
              <a:rPr lang="zh-TW" altLang="en-US" smtClean="0"/>
              <a:t>‹#›</a:t>
            </a:fld>
            <a:endParaRPr lang="zh-TW" altLang="en-US"/>
          </a:p>
        </p:txBody>
      </p:sp>
    </p:spTree>
    <p:extLst>
      <p:ext uri="{BB962C8B-B14F-4D97-AF65-F5344CB8AC3E}">
        <p14:creationId xmlns:p14="http://schemas.microsoft.com/office/powerpoint/2010/main" val="3655444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4C47BEE8-27AF-4FD2-BD1F-297A4DAF6543}"/>
              </a:ext>
            </a:extLst>
          </p:cNvPr>
          <p:cNvSpPr txBox="1"/>
          <p:nvPr/>
        </p:nvSpPr>
        <p:spPr>
          <a:xfrm>
            <a:off x="629661" y="5631538"/>
            <a:ext cx="11246969" cy="9553064"/>
          </a:xfrm>
          <a:prstGeom prst="rect">
            <a:avLst/>
          </a:prstGeom>
          <a:noFill/>
        </p:spPr>
        <p:txBody>
          <a:bodyPr wrap="square" rtlCol="0">
            <a:spAutoFit/>
          </a:bodyPr>
          <a:lstStyle/>
          <a:p>
            <a:pPr>
              <a:lnSpc>
                <a:spcPct val="150000"/>
              </a:lnSpc>
              <a:spcBef>
                <a:spcPts val="600"/>
              </a:spcBef>
              <a:spcAft>
                <a:spcPts val="600"/>
              </a:spcAft>
            </a:pPr>
            <a:r>
              <a:rPr lang="zh-TW" altLang="en-US" sz="4800" b="1" dirty="0">
                <a:latin typeface="標楷體" panose="03000509000000000000" pitchFamily="65" charset="-120"/>
                <a:ea typeface="標楷體" panose="03000509000000000000" pitchFamily="65" charset="-120"/>
              </a:rPr>
              <a:t>研究動機與目的</a:t>
            </a:r>
            <a:endParaRPr lang="en-US" altLang="zh-TW" sz="4800" b="1" dirty="0">
              <a:latin typeface="標楷體" panose="03000509000000000000" pitchFamily="65" charset="-120"/>
              <a:ea typeface="標楷體" panose="03000509000000000000" pitchFamily="65" charset="-120"/>
            </a:endParaRPr>
          </a:p>
          <a:p>
            <a:pPr>
              <a:lnSpc>
                <a:spcPct val="150000"/>
              </a:lnSpc>
              <a:spcBef>
                <a:spcPts val="600"/>
              </a:spcBef>
              <a:spcAft>
                <a:spcPts val="600"/>
              </a:spcAft>
            </a:pP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        </a:t>
            </a:r>
            <a:r>
              <a:rPr lang="zh-TW" altLang="zh-TW" sz="3600" kern="100" dirty="0">
                <a:latin typeface="Calibri" panose="020F0502020204030204" pitchFamily="34" charset="0"/>
                <a:ea typeface="標楷體" panose="03000509000000000000" pitchFamily="65" charset="-120"/>
                <a:cs typeface="Times New Roman" panose="02020603050405020304" pitchFamily="18" charset="0"/>
              </a:rPr>
              <a:t>有一位</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從</a:t>
            </a:r>
            <a:r>
              <a:rPr lang="zh-TW" altLang="zh-TW" sz="3600" kern="100" dirty="0">
                <a:effectLst/>
                <a:latin typeface="Calibri" panose="020F0502020204030204" pitchFamily="34" charset="0"/>
                <a:ea typeface="標楷體" panose="03000509000000000000" pitchFamily="65" charset="-120"/>
                <a:cs typeface="Times New Roman" panose="02020603050405020304" pitchFamily="18" charset="0"/>
              </a:rPr>
              <a:t>我們實驗室</a:t>
            </a:r>
            <a:r>
              <a:rPr lang="zh-TW" altLang="en-US" sz="3600" kern="100" dirty="0">
                <a:effectLst/>
                <a:latin typeface="Calibri" panose="020F0502020204030204" pitchFamily="34" charset="0"/>
                <a:ea typeface="標楷體" panose="03000509000000000000" pitchFamily="65" charset="-120"/>
                <a:cs typeface="Times New Roman" panose="02020603050405020304" pitchFamily="18" charset="0"/>
              </a:rPr>
              <a:t>畢業的</a:t>
            </a:r>
            <a:r>
              <a:rPr lang="zh-TW" altLang="zh-TW" sz="3600" kern="100" dirty="0">
                <a:effectLst/>
                <a:latin typeface="Calibri" panose="020F0502020204030204" pitchFamily="34" charset="0"/>
                <a:ea typeface="標楷體" panose="03000509000000000000" pitchFamily="65" charset="-120"/>
                <a:cs typeface="Times New Roman" panose="02020603050405020304" pitchFamily="18" charset="0"/>
              </a:rPr>
              <a:t>學長，這位學長去年不幸確診癌症晚期，自認時日無多，但是學長家裡的狀況有點特殊，學長一家三口，學長和母親的關係</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特</a:t>
            </a:r>
            <a:r>
              <a:rPr lang="zh-TW" altLang="zh-TW" sz="3600" kern="100" dirty="0">
                <a:effectLst/>
                <a:latin typeface="Calibri" panose="020F0502020204030204" pitchFamily="34" charset="0"/>
                <a:ea typeface="標楷體" panose="03000509000000000000" pitchFamily="65" charset="-120"/>
                <a:cs typeface="Times New Roman" panose="02020603050405020304" pitchFamily="18" charset="0"/>
              </a:rPr>
              <a:t>別好，</a:t>
            </a:r>
            <a:r>
              <a:rPr lang="zh-TW" altLang="en-US" sz="3600" kern="100" dirty="0">
                <a:effectLst/>
                <a:latin typeface="Calibri" panose="020F0502020204030204" pitchFamily="34" charset="0"/>
                <a:ea typeface="標楷體" panose="03000509000000000000" pitchFamily="65" charset="-120"/>
                <a:cs typeface="Times New Roman" panose="02020603050405020304" pitchFamily="18" charset="0"/>
              </a:rPr>
              <a:t>且在那時父親也過世了。</a:t>
            </a:r>
            <a:r>
              <a:rPr lang="zh-TW" altLang="zh-TW" sz="3600" kern="100" dirty="0">
                <a:effectLst/>
                <a:latin typeface="Calibri" panose="020F0502020204030204" pitchFamily="34" charset="0"/>
                <a:ea typeface="標楷體" panose="03000509000000000000" pitchFamily="65" charset="-120"/>
                <a:cs typeface="Times New Roman" panose="02020603050405020304" pitchFamily="18" charset="0"/>
              </a:rPr>
              <a:t>再加上母親個性緣故，導致學長十分擔心，當自己也倒下時，是否老母親會無法接受最親近的人接連離她而去，而選擇輕生或自暴自棄。 </a:t>
            </a:r>
            <a:endParaRPr lang="en-US" altLang="zh-TW" sz="3600" kern="100" dirty="0">
              <a:latin typeface="Calibri" panose="020F0502020204030204" pitchFamily="34" charset="0"/>
              <a:ea typeface="新細明體" panose="02020500000000000000" pitchFamily="18" charset="-120"/>
              <a:cs typeface="Times New Roman" panose="02020603050405020304" pitchFamily="18" charset="0"/>
            </a:endParaRPr>
          </a:p>
          <a:p>
            <a:pPr>
              <a:lnSpc>
                <a:spcPct val="150000"/>
              </a:lnSpc>
              <a:spcBef>
                <a:spcPts val="600"/>
              </a:spcBef>
              <a:spcAft>
                <a:spcPts val="600"/>
              </a:spcAft>
            </a:pPr>
            <a:r>
              <a:rPr lang="zh-TW" altLang="en-US" sz="3600" kern="100" dirty="0">
                <a:latin typeface="Calibri" panose="020F0502020204030204" pitchFamily="34" charset="0"/>
                <a:ea typeface="新細明體" panose="02020500000000000000" pitchFamily="18" charset="-120"/>
                <a:cs typeface="Times New Roman" panose="02020603050405020304" pitchFamily="18" charset="0"/>
              </a:rPr>
              <a:t>        </a:t>
            </a:r>
            <a:r>
              <a:rPr lang="zh-TW" altLang="zh-TW" sz="3600" kern="100" dirty="0">
                <a:effectLst/>
                <a:latin typeface="Calibri" panose="020F0502020204030204" pitchFamily="34" charset="0"/>
                <a:ea typeface="標楷體" panose="03000509000000000000" pitchFamily="65" charset="-120"/>
                <a:cs typeface="Times New Roman" panose="02020603050405020304" pitchFamily="18" charset="0"/>
              </a:rPr>
              <a:t>而根據這位學長的故事，我們希望能夠做出一個裝置可以去紀念亡者或讓生者能夠慢慢撫平傷痛、走出喪親之痛</a:t>
            </a:r>
            <a:r>
              <a:rPr lang="zh-TW" altLang="en-US" sz="3600" kern="100" dirty="0">
                <a:effectLst/>
                <a:latin typeface="Calibri" panose="020F0502020204030204" pitchFamily="34" charset="0"/>
                <a:ea typeface="標楷體" panose="03000509000000000000" pitchFamily="65" charset="-120"/>
                <a:cs typeface="Times New Roman" panose="02020603050405020304" pitchFamily="18" charset="0"/>
              </a:rPr>
              <a:t>。</a:t>
            </a:r>
            <a:endParaRPr lang="zh-TW" altLang="zh-TW" sz="3600" kern="100" dirty="0">
              <a:effectLst/>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endParaRPr lang="zh-TW" altLang="en-US" sz="2400" dirty="0">
              <a:latin typeface="標楷體" panose="03000509000000000000" pitchFamily="65" charset="-120"/>
              <a:ea typeface="標楷體" panose="03000509000000000000" pitchFamily="65" charset="-120"/>
            </a:endParaRPr>
          </a:p>
        </p:txBody>
      </p:sp>
      <p:sp>
        <p:nvSpPr>
          <p:cNvPr id="23" name="文字方塊 22">
            <a:extLst>
              <a:ext uri="{FF2B5EF4-FFF2-40B4-BE49-F238E27FC236}">
                <a16:creationId xmlns:a16="http://schemas.microsoft.com/office/drawing/2014/main" id="{2B772D3F-9F7D-4DFD-988B-F3D4A2303F5F}"/>
              </a:ext>
            </a:extLst>
          </p:cNvPr>
          <p:cNvSpPr txBox="1"/>
          <p:nvPr/>
        </p:nvSpPr>
        <p:spPr>
          <a:xfrm>
            <a:off x="629660" y="14426630"/>
            <a:ext cx="11246969" cy="6037550"/>
          </a:xfrm>
          <a:prstGeom prst="rect">
            <a:avLst/>
          </a:prstGeom>
          <a:noFill/>
        </p:spPr>
        <p:txBody>
          <a:bodyPr wrap="square" rtlCol="0">
            <a:spAutoFit/>
          </a:bodyPr>
          <a:lstStyle/>
          <a:p>
            <a:pPr>
              <a:lnSpc>
                <a:spcPct val="150000"/>
              </a:lnSpc>
              <a:spcBef>
                <a:spcPts val="600"/>
              </a:spcBef>
              <a:spcAft>
                <a:spcPts val="600"/>
              </a:spcAft>
            </a:pPr>
            <a:r>
              <a:rPr lang="zh-TW" altLang="en-US" sz="4800" b="1" kern="100" dirty="0">
                <a:latin typeface="Calibri" panose="020F0502020204030204" pitchFamily="34" charset="0"/>
                <a:ea typeface="標楷體" panose="03000509000000000000" pitchFamily="65" charset="-120"/>
                <a:cs typeface="Times New Roman" panose="02020603050405020304" pitchFamily="18" charset="0"/>
              </a:rPr>
              <a:t>系統架構</a:t>
            </a:r>
            <a:endParaRPr lang="en-US" altLang="zh-TW" sz="4800" b="1" kern="100" dirty="0">
              <a:latin typeface="Calibri" panose="020F0502020204030204" pitchFamily="34" charset="0"/>
              <a:ea typeface="標楷體" panose="03000509000000000000" pitchFamily="65" charset="-120"/>
              <a:cs typeface="Times New Roman" panose="02020603050405020304" pitchFamily="18" charset="0"/>
            </a:endParaRPr>
          </a:p>
          <a:p>
            <a:pPr>
              <a:lnSpc>
                <a:spcPct val="150000"/>
              </a:lnSpc>
              <a:spcBef>
                <a:spcPts val="600"/>
              </a:spcBef>
              <a:spcAft>
                <a:spcPts val="600"/>
              </a:spcAft>
            </a:pPr>
            <a:r>
              <a:rPr lang="zh-TW" altLang="zh-TW" sz="3600" kern="100" dirty="0">
                <a:latin typeface="Calibri" panose="020F0502020204030204" pitchFamily="34" charset="0"/>
                <a:ea typeface="標楷體" panose="03000509000000000000" pitchFamily="65" charset="-120"/>
                <a:cs typeface="Times New Roman" panose="02020603050405020304" pitchFamily="18" charset="0"/>
              </a:rPr>
              <a:t>我們</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利用</a:t>
            </a:r>
            <a:r>
              <a:rPr lang="en-US" altLang="zh-TW" sz="3600" b="1" kern="100" dirty="0">
                <a:latin typeface="Calibri" panose="020F0502020204030204" pitchFamily="34" charset="0"/>
                <a:ea typeface="標楷體" panose="03000509000000000000" pitchFamily="65" charset="-120"/>
                <a:cs typeface="Times New Roman" panose="02020603050405020304" pitchFamily="18" charset="0"/>
              </a:rPr>
              <a:t>Discord</a:t>
            </a:r>
            <a:r>
              <a:rPr lang="en-US" altLang="zh-TW" sz="3600" kern="100" dirty="0">
                <a:latin typeface="Calibri" panose="020F0502020204030204" pitchFamily="34" charset="0"/>
                <a:ea typeface="標楷體" panose="03000509000000000000" pitchFamily="65" charset="-120"/>
                <a:cs typeface="Times New Roman" panose="02020603050405020304" pitchFamily="18" charset="0"/>
              </a:rPr>
              <a:t> </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做聊天機器人平台，並使用</a:t>
            </a:r>
            <a:r>
              <a:rPr lang="en-US" altLang="zh-TW" sz="3600" kern="100" dirty="0">
                <a:latin typeface="Calibri" panose="020F0502020204030204" pitchFamily="34" charset="0"/>
                <a:ea typeface="標楷體" panose="03000509000000000000" pitchFamily="65" charset="-120"/>
                <a:cs typeface="Times New Roman" panose="02020603050405020304" pitchFamily="18" charset="0"/>
              </a:rPr>
              <a:t>Raspberry Pi </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做為主機伺服器，程式會將語句上傳至</a:t>
            </a:r>
            <a:r>
              <a:rPr lang="en-US" altLang="zh-TW" sz="3600" kern="100" dirty="0">
                <a:latin typeface="Calibri" panose="020F0502020204030204" pitchFamily="34" charset="0"/>
                <a:ea typeface="標楷體" panose="03000509000000000000" pitchFamily="65" charset="-120"/>
                <a:cs typeface="Times New Roman" panose="02020603050405020304" pitchFamily="18" charset="0"/>
              </a:rPr>
              <a:t>Google NL API</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進行情緒分析，並回傳情緒分數，機器人則會依照情緒分數給予相對應的回覆。</a:t>
            </a:r>
            <a:endParaRPr lang="en-US" altLang="zh-TW" sz="3600" kern="100" dirty="0">
              <a:latin typeface="Calibri" panose="020F0502020204030204" pitchFamily="34" charset="0"/>
              <a:ea typeface="標楷體" panose="03000509000000000000" pitchFamily="65" charset="-120"/>
              <a:cs typeface="Times New Roman" panose="02020603050405020304" pitchFamily="18" charset="0"/>
            </a:endParaRPr>
          </a:p>
          <a:p>
            <a:pPr>
              <a:lnSpc>
                <a:spcPts val="2600"/>
              </a:lnSpc>
              <a:spcBef>
                <a:spcPts val="600"/>
              </a:spcBef>
              <a:spcAft>
                <a:spcPts val="600"/>
              </a:spcAft>
            </a:pPr>
            <a:endParaRPr lang="en-US" altLang="zh-TW" sz="2000" dirty="0">
              <a:latin typeface="標楷體" panose="03000509000000000000" pitchFamily="65" charset="-120"/>
              <a:ea typeface="標楷體" panose="03000509000000000000" pitchFamily="65" charset="-120"/>
            </a:endParaRPr>
          </a:p>
          <a:p>
            <a:pPr>
              <a:lnSpc>
                <a:spcPts val="2600"/>
              </a:lnSpc>
              <a:spcBef>
                <a:spcPts val="600"/>
              </a:spcBef>
              <a:spcAft>
                <a:spcPts val="600"/>
              </a:spcAft>
            </a:pPr>
            <a:endPar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endParaRPr>
          </a:p>
          <a:p>
            <a:endParaRPr lang="zh-TW" altLang="en-US" sz="2000" dirty="0">
              <a:latin typeface="標楷體" panose="03000509000000000000" pitchFamily="65" charset="-120"/>
              <a:ea typeface="標楷體" panose="03000509000000000000" pitchFamily="65" charset="-120"/>
            </a:endParaRPr>
          </a:p>
        </p:txBody>
      </p:sp>
      <p:pic>
        <p:nvPicPr>
          <p:cNvPr id="25" name="圖片 24">
            <a:extLst>
              <a:ext uri="{FF2B5EF4-FFF2-40B4-BE49-F238E27FC236}">
                <a16:creationId xmlns:a16="http://schemas.microsoft.com/office/drawing/2014/main" id="{A1D517E4-F855-4E66-A3F9-D7FBF26923E2}"/>
              </a:ext>
            </a:extLst>
          </p:cNvPr>
          <p:cNvPicPr/>
          <p:nvPr/>
        </p:nvPicPr>
        <p:blipFill rotWithShape="1">
          <a:blip r:embed="rId2"/>
          <a:srcRect t="10777" b="18844"/>
          <a:stretch/>
        </p:blipFill>
        <p:spPr bwMode="auto">
          <a:xfrm>
            <a:off x="15609098" y="23352146"/>
            <a:ext cx="5304115" cy="5027017"/>
          </a:xfrm>
          <a:prstGeom prst="rect">
            <a:avLst/>
          </a:prstGeom>
          <a:ln>
            <a:noFill/>
          </a:ln>
          <a:extLst>
            <a:ext uri="{53640926-AAD7-44D8-BBD7-CCE9431645EC}">
              <a14:shadowObscured xmlns:a14="http://schemas.microsoft.com/office/drawing/2010/main"/>
            </a:ext>
          </a:extLst>
        </p:spPr>
      </p:pic>
      <p:pic>
        <p:nvPicPr>
          <p:cNvPr id="32" name="圖片 31">
            <a:extLst>
              <a:ext uri="{FF2B5EF4-FFF2-40B4-BE49-F238E27FC236}">
                <a16:creationId xmlns:a16="http://schemas.microsoft.com/office/drawing/2014/main" id="{D2AD7633-E94C-40FB-9DD1-FB5EE86060A7}"/>
              </a:ext>
            </a:extLst>
          </p:cNvPr>
          <p:cNvPicPr/>
          <p:nvPr/>
        </p:nvPicPr>
        <p:blipFill rotWithShape="1">
          <a:blip r:embed="rId3">
            <a:extLst>
              <a:ext uri="{28A0092B-C50C-407E-A947-70E740481C1C}">
                <a14:useLocalDpi xmlns:a14="http://schemas.microsoft.com/office/drawing/2010/main" val="0"/>
              </a:ext>
            </a:extLst>
          </a:blip>
          <a:srcRect r="9494"/>
          <a:stretch/>
        </p:blipFill>
        <p:spPr bwMode="auto">
          <a:xfrm>
            <a:off x="12236603" y="12653996"/>
            <a:ext cx="9110445" cy="3223070"/>
          </a:xfrm>
          <a:prstGeom prst="rect">
            <a:avLst/>
          </a:prstGeom>
          <a:noFill/>
          <a:ln>
            <a:noFill/>
          </a:ln>
        </p:spPr>
      </p:pic>
      <p:pic>
        <p:nvPicPr>
          <p:cNvPr id="35" name="圖片 34" descr="Raspberry Pi 4 Modell B 4GB ARM-Cortex-A72 4x 1,50GHz: Amazon.co.uk:  Electronics">
            <a:extLst>
              <a:ext uri="{FF2B5EF4-FFF2-40B4-BE49-F238E27FC236}">
                <a16:creationId xmlns:a16="http://schemas.microsoft.com/office/drawing/2014/main" id="{CAD4A18E-5CB5-4F37-86D0-D108188A2F49}"/>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352893" y="14839158"/>
            <a:ext cx="2560320" cy="2075815"/>
          </a:xfrm>
          <a:prstGeom prst="rect">
            <a:avLst/>
          </a:prstGeom>
          <a:noFill/>
          <a:ln>
            <a:noFill/>
          </a:ln>
        </p:spPr>
      </p:pic>
      <p:pic>
        <p:nvPicPr>
          <p:cNvPr id="36" name="Picture 2" descr="We try Discord's new video features, ask if game-chat app will ever make  money | Ars Technica">
            <a:extLst>
              <a:ext uri="{FF2B5EF4-FFF2-40B4-BE49-F238E27FC236}">
                <a16:creationId xmlns:a16="http://schemas.microsoft.com/office/drawing/2014/main" id="{84D0FDC1-847A-4649-8959-54986AC2A0AF}"/>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6129337" y="14040604"/>
            <a:ext cx="4562475" cy="1632585"/>
          </a:xfrm>
          <a:prstGeom prst="rect">
            <a:avLst/>
          </a:prstGeom>
          <a:noFill/>
          <a:extLst>
            <a:ext uri="{909E8E84-426E-40DD-AFC4-6F175D3DCCD1}">
              <a14:hiddenFill xmlns:a14="http://schemas.microsoft.com/office/drawing/2010/main">
                <a:solidFill>
                  <a:srgbClr val="FFFFFF"/>
                </a:solidFill>
              </a14:hiddenFill>
            </a:ext>
          </a:extLst>
        </p:spPr>
      </p:pic>
      <p:sp>
        <p:nvSpPr>
          <p:cNvPr id="39" name="文字方塊 38">
            <a:extLst>
              <a:ext uri="{FF2B5EF4-FFF2-40B4-BE49-F238E27FC236}">
                <a16:creationId xmlns:a16="http://schemas.microsoft.com/office/drawing/2014/main" id="{94D074FD-33BB-4AC7-AFE3-A4F494646EAC}"/>
              </a:ext>
            </a:extLst>
          </p:cNvPr>
          <p:cNvSpPr txBox="1"/>
          <p:nvPr/>
        </p:nvSpPr>
        <p:spPr>
          <a:xfrm>
            <a:off x="3269197" y="2504773"/>
            <a:ext cx="13197840" cy="843436"/>
          </a:xfrm>
          <a:prstGeom prst="rect">
            <a:avLst/>
          </a:prstGeom>
          <a:noFill/>
        </p:spPr>
        <p:txBody>
          <a:bodyPr wrap="square" rtlCol="0">
            <a:spAutoFit/>
          </a:bodyPr>
          <a:lstStyle/>
          <a:p>
            <a:r>
              <a:rPr lang="zh-TW" altLang="en-US" dirty="0">
                <a:latin typeface="標楷體" panose="03000509000000000000" pitchFamily="65" charset="-120"/>
                <a:ea typeface="標楷體" panose="03000509000000000000" pitchFamily="65" charset="-120"/>
              </a:rPr>
              <a:t>基於情感處理之情緒辨識聊天機器人</a:t>
            </a:r>
          </a:p>
        </p:txBody>
      </p:sp>
      <p:sp>
        <p:nvSpPr>
          <p:cNvPr id="43" name="文字方塊 42">
            <a:extLst>
              <a:ext uri="{FF2B5EF4-FFF2-40B4-BE49-F238E27FC236}">
                <a16:creationId xmlns:a16="http://schemas.microsoft.com/office/drawing/2014/main" id="{2B11DA57-75CA-4925-B91E-EFE951C6DA0C}"/>
              </a:ext>
            </a:extLst>
          </p:cNvPr>
          <p:cNvSpPr txBox="1"/>
          <p:nvPr/>
        </p:nvSpPr>
        <p:spPr>
          <a:xfrm>
            <a:off x="3269197" y="3300329"/>
            <a:ext cx="13197840" cy="843436"/>
          </a:xfrm>
          <a:prstGeom prst="rect">
            <a:avLst/>
          </a:prstGeom>
          <a:noFill/>
        </p:spPr>
        <p:txBody>
          <a:bodyPr wrap="square" rtlCol="0">
            <a:spAutoFit/>
          </a:bodyPr>
          <a:lstStyle/>
          <a:p>
            <a:r>
              <a:rPr lang="zh-TW" altLang="en-US" dirty="0">
                <a:latin typeface="標楷體" panose="03000509000000000000" pitchFamily="65" charset="-120"/>
                <a:ea typeface="標楷體" panose="03000509000000000000" pitchFamily="65" charset="-120"/>
              </a:rPr>
              <a:t>周建興、楊淳良、劉寅春 教授</a:t>
            </a:r>
          </a:p>
        </p:txBody>
      </p:sp>
      <p:sp>
        <p:nvSpPr>
          <p:cNvPr id="44" name="文字方塊 43">
            <a:extLst>
              <a:ext uri="{FF2B5EF4-FFF2-40B4-BE49-F238E27FC236}">
                <a16:creationId xmlns:a16="http://schemas.microsoft.com/office/drawing/2014/main" id="{65048D27-D8EA-4155-AB57-58AB48005C24}"/>
              </a:ext>
            </a:extLst>
          </p:cNvPr>
          <p:cNvSpPr txBox="1"/>
          <p:nvPr/>
        </p:nvSpPr>
        <p:spPr>
          <a:xfrm>
            <a:off x="2141436" y="4062365"/>
            <a:ext cx="16055123" cy="843436"/>
          </a:xfrm>
          <a:prstGeom prst="rect">
            <a:avLst/>
          </a:prstGeom>
          <a:noFill/>
        </p:spPr>
        <p:txBody>
          <a:bodyPr wrap="square" rtlCol="0">
            <a:spAutoFit/>
          </a:bodyPr>
          <a:lstStyle/>
          <a:p>
            <a:r>
              <a:rPr lang="zh-TW" altLang="en-US" dirty="0">
                <a:latin typeface="標楷體" panose="03000509000000000000" pitchFamily="65" charset="-120"/>
                <a:ea typeface="標楷體" panose="03000509000000000000" pitchFamily="65" charset="-120"/>
              </a:rPr>
              <a:t>李佳錚、	林士捷、鐘浩响、鄭岳松、沈奕辰、邵才獻</a:t>
            </a:r>
          </a:p>
        </p:txBody>
      </p:sp>
      <p:pic>
        <p:nvPicPr>
          <p:cNvPr id="17" name="圖片 16">
            <a:extLst>
              <a:ext uri="{FF2B5EF4-FFF2-40B4-BE49-F238E27FC236}">
                <a16:creationId xmlns:a16="http://schemas.microsoft.com/office/drawing/2014/main" id="{207B0682-A746-4F7E-AA5D-13B2AFC461E7}"/>
              </a:ext>
            </a:extLst>
          </p:cNvPr>
          <p:cNvPicPr>
            <a:picLocks noChangeAspect="1"/>
          </p:cNvPicPr>
          <p:nvPr/>
        </p:nvPicPr>
        <p:blipFill rotWithShape="1">
          <a:blip r:embed="rId6">
            <a:extLst>
              <a:ext uri="{28A0092B-C50C-407E-A947-70E740481C1C}">
                <a14:useLocalDpi xmlns:a14="http://schemas.microsoft.com/office/drawing/2010/main" val="0"/>
              </a:ext>
            </a:extLst>
          </a:blip>
          <a:srcRect l="4658" t="5298" r="20017" b="35160"/>
          <a:stretch/>
        </p:blipFill>
        <p:spPr bwMode="auto">
          <a:xfrm>
            <a:off x="3008671" y="23139726"/>
            <a:ext cx="12300155" cy="5239437"/>
          </a:xfrm>
          <a:prstGeom prst="rect">
            <a:avLst/>
          </a:prstGeom>
          <a:noFill/>
          <a:ln>
            <a:noFill/>
          </a:ln>
          <a:extLst>
            <a:ext uri="{53640926-AAD7-44D8-BBD7-CCE9431645EC}">
              <a14:shadowObscured xmlns:a14="http://schemas.microsoft.com/office/drawing/2010/main"/>
            </a:ext>
          </a:extLst>
        </p:spPr>
      </p:pic>
      <p:sp>
        <p:nvSpPr>
          <p:cNvPr id="18" name="文字方塊 17">
            <a:extLst>
              <a:ext uri="{FF2B5EF4-FFF2-40B4-BE49-F238E27FC236}">
                <a16:creationId xmlns:a16="http://schemas.microsoft.com/office/drawing/2014/main" id="{D312B8D2-4FBE-418A-B9E1-38AAA1C2BC7D}"/>
              </a:ext>
            </a:extLst>
          </p:cNvPr>
          <p:cNvSpPr txBox="1"/>
          <p:nvPr/>
        </p:nvSpPr>
        <p:spPr>
          <a:xfrm>
            <a:off x="698666" y="19055238"/>
            <a:ext cx="11246969" cy="5027017"/>
          </a:xfrm>
          <a:prstGeom prst="rect">
            <a:avLst/>
          </a:prstGeom>
          <a:noFill/>
        </p:spPr>
        <p:txBody>
          <a:bodyPr wrap="square" rtlCol="0">
            <a:spAutoFit/>
          </a:bodyPr>
          <a:lstStyle/>
          <a:p>
            <a:pPr>
              <a:lnSpc>
                <a:spcPct val="150000"/>
              </a:lnSpc>
              <a:spcBef>
                <a:spcPts val="600"/>
              </a:spcBef>
              <a:spcAft>
                <a:spcPts val="600"/>
              </a:spcAft>
            </a:pPr>
            <a:r>
              <a:rPr lang="zh-TW" altLang="en-US" sz="4800" b="1" kern="100" dirty="0">
                <a:latin typeface="Calibri" panose="020F0502020204030204" pitchFamily="34" charset="0"/>
                <a:ea typeface="標楷體" panose="03000509000000000000" pitchFamily="65" charset="-120"/>
                <a:cs typeface="Times New Roman" panose="02020603050405020304" pitchFamily="18" charset="0"/>
              </a:rPr>
              <a:t>使用方式</a:t>
            </a:r>
            <a:endParaRPr lang="en-US" altLang="zh-TW" sz="4800" b="1" kern="100" dirty="0">
              <a:latin typeface="Calibri" panose="020F0502020204030204" pitchFamily="34" charset="0"/>
              <a:ea typeface="標楷體" panose="03000509000000000000" pitchFamily="65" charset="-120"/>
              <a:cs typeface="Times New Roman" panose="02020603050405020304" pitchFamily="18" charset="0"/>
            </a:endParaRPr>
          </a:p>
          <a:p>
            <a:pPr>
              <a:lnSpc>
                <a:spcPct val="150000"/>
              </a:lnSpc>
              <a:spcBef>
                <a:spcPts val="600"/>
              </a:spcBef>
              <a:spcAft>
                <a:spcPts val="600"/>
              </a:spcAft>
            </a:pPr>
            <a:r>
              <a:rPr lang="en-US" altLang="zh-TW" sz="3600" kern="100" dirty="0">
                <a:latin typeface="Calibri" panose="020F0502020204030204" pitchFamily="34" charset="0"/>
                <a:ea typeface="標楷體" panose="03000509000000000000" pitchFamily="65" charset="-120"/>
                <a:cs typeface="Times New Roman" panose="02020603050405020304" pitchFamily="18" charset="0"/>
              </a:rPr>
              <a:t>1. </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註冊一個</a:t>
            </a:r>
            <a:r>
              <a:rPr lang="en-US" altLang="zh-TW" sz="3600" kern="100" dirty="0">
                <a:latin typeface="Calibri" panose="020F0502020204030204" pitchFamily="34" charset="0"/>
                <a:ea typeface="標楷體" panose="03000509000000000000" pitchFamily="65" charset="-120"/>
                <a:cs typeface="Times New Roman" panose="02020603050405020304" pitchFamily="18" charset="0"/>
              </a:rPr>
              <a:t>Discord</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帳號並下載安裝</a:t>
            </a:r>
            <a:r>
              <a:rPr lang="en-US" altLang="zh-TW" sz="3600" kern="100" dirty="0">
                <a:latin typeface="Calibri" panose="020F0502020204030204" pitchFamily="34" charset="0"/>
                <a:ea typeface="標楷體" panose="03000509000000000000" pitchFamily="65" charset="-120"/>
                <a:cs typeface="Times New Roman" panose="02020603050405020304" pitchFamily="18" charset="0"/>
              </a:rPr>
              <a:t>Discord</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程式。</a:t>
            </a:r>
          </a:p>
          <a:p>
            <a:pPr>
              <a:lnSpc>
                <a:spcPct val="150000"/>
              </a:lnSpc>
              <a:spcBef>
                <a:spcPts val="600"/>
              </a:spcBef>
              <a:spcAft>
                <a:spcPts val="600"/>
              </a:spcAft>
            </a:pPr>
            <a:r>
              <a:rPr lang="en-US" altLang="zh-TW" sz="3600" kern="100" dirty="0">
                <a:latin typeface="Calibri" panose="020F0502020204030204" pitchFamily="34" charset="0"/>
                <a:ea typeface="標楷體" panose="03000509000000000000" pitchFamily="65" charset="-120"/>
                <a:cs typeface="Times New Roman" panose="02020603050405020304" pitchFamily="18" charset="0"/>
              </a:rPr>
              <a:t>2. </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建立一個自己的伺服器。</a:t>
            </a:r>
          </a:p>
          <a:p>
            <a:pPr>
              <a:lnSpc>
                <a:spcPct val="150000"/>
              </a:lnSpc>
              <a:spcBef>
                <a:spcPts val="600"/>
              </a:spcBef>
              <a:spcAft>
                <a:spcPts val="600"/>
              </a:spcAft>
            </a:pPr>
            <a:r>
              <a:rPr lang="en-US" altLang="zh-TW" sz="3600" kern="100" dirty="0">
                <a:latin typeface="Calibri" panose="020F0502020204030204" pitchFamily="34" charset="0"/>
                <a:ea typeface="標楷體" panose="03000509000000000000" pitchFamily="65" charset="-120"/>
                <a:cs typeface="Times New Roman" panose="02020603050405020304" pitchFamily="18" charset="0"/>
              </a:rPr>
              <a:t>3. </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掃描右圖之</a:t>
            </a:r>
            <a:r>
              <a:rPr lang="en-US" altLang="zh-TW" sz="3600" kern="100" dirty="0" err="1">
                <a:latin typeface="Calibri" panose="020F0502020204030204" pitchFamily="34" charset="0"/>
                <a:ea typeface="標楷體" panose="03000509000000000000" pitchFamily="65" charset="-120"/>
                <a:cs typeface="Times New Roman" panose="02020603050405020304" pitchFamily="18" charset="0"/>
              </a:rPr>
              <a:t>QRcode</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加入機器人至伺服器。</a:t>
            </a:r>
            <a:endParaRPr lang="en-US" altLang="zh-TW" sz="2000" dirty="0">
              <a:latin typeface="標楷體" panose="03000509000000000000" pitchFamily="65" charset="-120"/>
              <a:ea typeface="標楷體" panose="03000509000000000000" pitchFamily="65" charset="-120"/>
            </a:endParaRPr>
          </a:p>
          <a:p>
            <a:pPr>
              <a:lnSpc>
                <a:spcPts val="2600"/>
              </a:lnSpc>
              <a:spcBef>
                <a:spcPts val="600"/>
              </a:spcBef>
              <a:spcAft>
                <a:spcPts val="600"/>
              </a:spcAft>
            </a:pPr>
            <a:endPar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endParaRPr>
          </a:p>
          <a:p>
            <a:endParaRPr lang="zh-TW" altLang="en-US" sz="2000" dirty="0">
              <a:latin typeface="標楷體" panose="03000509000000000000" pitchFamily="65" charset="-120"/>
              <a:ea typeface="標楷體" panose="03000509000000000000" pitchFamily="65" charset="-120"/>
            </a:endParaRPr>
          </a:p>
        </p:txBody>
      </p:sp>
      <p:pic>
        <p:nvPicPr>
          <p:cNvPr id="4" name="圖片 3">
            <a:extLst>
              <a:ext uri="{FF2B5EF4-FFF2-40B4-BE49-F238E27FC236}">
                <a16:creationId xmlns:a16="http://schemas.microsoft.com/office/drawing/2014/main" id="{65950543-5E76-4765-BAA1-1CD943FBB5E0}"/>
              </a:ext>
            </a:extLst>
          </p:cNvPr>
          <p:cNvPicPr>
            <a:picLocks noChangeAspect="1"/>
          </p:cNvPicPr>
          <p:nvPr/>
        </p:nvPicPr>
        <p:blipFill rotWithShape="1">
          <a:blip r:embed="rId7">
            <a:extLst>
              <a:ext uri="{28A0092B-C50C-407E-A947-70E740481C1C}">
                <a14:useLocalDpi xmlns:a14="http://schemas.microsoft.com/office/drawing/2010/main" val="0"/>
              </a:ext>
            </a:extLst>
          </a:blip>
          <a:srcRect l="10733" t="11098" r="9733" b="11198"/>
          <a:stretch/>
        </p:blipFill>
        <p:spPr>
          <a:xfrm>
            <a:off x="10234613" y="21264212"/>
            <a:ext cx="1711022" cy="1671637"/>
          </a:xfrm>
          <a:prstGeom prst="rect">
            <a:avLst/>
          </a:prstGeom>
        </p:spPr>
      </p:pic>
      <p:sp>
        <p:nvSpPr>
          <p:cNvPr id="21" name="文字方塊 20">
            <a:extLst>
              <a:ext uri="{FF2B5EF4-FFF2-40B4-BE49-F238E27FC236}">
                <a16:creationId xmlns:a16="http://schemas.microsoft.com/office/drawing/2014/main" id="{65331C59-50E0-4868-A7AF-E85F0A641198}"/>
              </a:ext>
            </a:extLst>
          </p:cNvPr>
          <p:cNvSpPr txBox="1"/>
          <p:nvPr/>
        </p:nvSpPr>
        <p:spPr>
          <a:xfrm>
            <a:off x="12608004" y="5609845"/>
            <a:ext cx="8775621" cy="8043228"/>
          </a:xfrm>
          <a:prstGeom prst="rect">
            <a:avLst/>
          </a:prstGeom>
          <a:noFill/>
        </p:spPr>
        <p:txBody>
          <a:bodyPr wrap="square" rtlCol="0">
            <a:spAutoFit/>
          </a:bodyPr>
          <a:lstStyle/>
          <a:p>
            <a:pPr>
              <a:lnSpc>
                <a:spcPct val="150000"/>
              </a:lnSpc>
              <a:spcBef>
                <a:spcPts val="600"/>
              </a:spcBef>
              <a:spcAft>
                <a:spcPts val="600"/>
              </a:spcAft>
            </a:pPr>
            <a:r>
              <a:rPr lang="zh-TW" altLang="en-US" sz="4800" b="1" kern="100" dirty="0">
                <a:latin typeface="Calibri" panose="020F0502020204030204" pitchFamily="34" charset="0"/>
                <a:ea typeface="標楷體" panose="03000509000000000000" pitchFamily="65" charset="-120"/>
                <a:cs typeface="Times New Roman" panose="02020603050405020304" pitchFamily="18" charset="0"/>
              </a:rPr>
              <a:t>使用情境</a:t>
            </a:r>
            <a:endParaRPr lang="en-US" altLang="zh-TW" sz="4800" b="1" kern="100" dirty="0">
              <a:latin typeface="Calibri" panose="020F0502020204030204" pitchFamily="34" charset="0"/>
              <a:ea typeface="標楷體" panose="03000509000000000000" pitchFamily="65" charset="-120"/>
              <a:cs typeface="Times New Roman" panose="02020603050405020304" pitchFamily="18" charset="0"/>
            </a:endParaRPr>
          </a:p>
          <a:p>
            <a:pPr>
              <a:lnSpc>
                <a:spcPct val="150000"/>
              </a:lnSpc>
              <a:spcBef>
                <a:spcPts val="600"/>
              </a:spcBef>
              <a:spcAft>
                <a:spcPts val="600"/>
              </a:spcAft>
            </a:pP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每天和機器人開始聊天前必須先跟他打招呼，例如：你好、嗨、早安。結束對話時可以跟機器人道別，例如：再見、晚安、掰，在道別句過後，機器人就不會給予情緒回覆。另外使用者在輸入框也可以打上特殊的指令，以取得有用的資訊或者進行簡易的故障排除。</a:t>
            </a:r>
            <a:endParaRPr lang="en-US" altLang="zh-TW" sz="2000" dirty="0">
              <a:latin typeface="標楷體" panose="03000509000000000000" pitchFamily="65" charset="-120"/>
              <a:ea typeface="標楷體" panose="03000509000000000000" pitchFamily="65" charset="-120"/>
            </a:endParaRPr>
          </a:p>
          <a:p>
            <a:pPr>
              <a:lnSpc>
                <a:spcPts val="2600"/>
              </a:lnSpc>
              <a:spcBef>
                <a:spcPts val="600"/>
              </a:spcBef>
              <a:spcAft>
                <a:spcPts val="600"/>
              </a:spcAft>
            </a:pPr>
            <a:endPar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endParaRPr>
          </a:p>
          <a:p>
            <a:endParaRPr lang="zh-TW" altLang="en-US" sz="2000" dirty="0">
              <a:latin typeface="標楷體" panose="03000509000000000000" pitchFamily="65" charset="-120"/>
              <a:ea typeface="標楷體" panose="03000509000000000000" pitchFamily="65" charset="-120"/>
            </a:endParaRPr>
          </a:p>
        </p:txBody>
      </p:sp>
      <p:sp>
        <p:nvSpPr>
          <p:cNvPr id="22" name="文字方塊 21">
            <a:extLst>
              <a:ext uri="{FF2B5EF4-FFF2-40B4-BE49-F238E27FC236}">
                <a16:creationId xmlns:a16="http://schemas.microsoft.com/office/drawing/2014/main" id="{CF147FAB-9FAB-4704-94F8-5F4C26BA4BCA}"/>
              </a:ext>
            </a:extLst>
          </p:cNvPr>
          <p:cNvSpPr txBox="1"/>
          <p:nvPr/>
        </p:nvSpPr>
        <p:spPr>
          <a:xfrm>
            <a:off x="12433414" y="15796231"/>
            <a:ext cx="8775621" cy="7555915"/>
          </a:xfrm>
          <a:prstGeom prst="rect">
            <a:avLst/>
          </a:prstGeom>
          <a:noFill/>
        </p:spPr>
        <p:txBody>
          <a:bodyPr wrap="square" rtlCol="0">
            <a:spAutoFit/>
          </a:bodyPr>
          <a:lstStyle/>
          <a:p>
            <a:pPr>
              <a:lnSpc>
                <a:spcPct val="150000"/>
              </a:lnSpc>
              <a:spcBef>
                <a:spcPts val="600"/>
              </a:spcBef>
              <a:spcAft>
                <a:spcPts val="600"/>
              </a:spcAft>
            </a:pPr>
            <a:r>
              <a:rPr lang="zh-TW" altLang="en-US" sz="4800" b="1" kern="100" dirty="0">
                <a:latin typeface="Calibri" panose="020F0502020204030204" pitchFamily="34" charset="0"/>
                <a:ea typeface="標楷體" panose="03000509000000000000" pitchFamily="65" charset="-120"/>
                <a:cs typeface="Times New Roman" panose="02020603050405020304" pitchFamily="18" charset="0"/>
              </a:rPr>
              <a:t>外殼設計</a:t>
            </a:r>
            <a:endParaRPr lang="en-US" altLang="zh-TW" sz="4800" b="1" kern="100" dirty="0">
              <a:latin typeface="Calibri" panose="020F0502020204030204" pitchFamily="34" charset="0"/>
              <a:ea typeface="標楷體" panose="03000509000000000000" pitchFamily="65" charset="-120"/>
              <a:cs typeface="Times New Roman" panose="02020603050405020304" pitchFamily="18" charset="0"/>
            </a:endParaRPr>
          </a:p>
          <a:p>
            <a:pPr>
              <a:lnSpc>
                <a:spcPct val="150000"/>
              </a:lnSpc>
              <a:spcBef>
                <a:spcPts val="600"/>
              </a:spcBef>
              <a:spcAft>
                <a:spcPts val="600"/>
              </a:spcAft>
            </a:pP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考慮到失去親友的人會需要的最多的是「</a:t>
            </a:r>
            <a:r>
              <a:rPr lang="zh-TW" altLang="en-US" sz="3600" b="1" kern="100" dirty="0">
                <a:latin typeface="Calibri" panose="020F0502020204030204" pitchFamily="34" charset="0"/>
                <a:ea typeface="標楷體" panose="03000509000000000000" pitchFamily="65" charset="-120"/>
                <a:cs typeface="Times New Roman" panose="02020603050405020304" pitchFamily="18" charset="0"/>
              </a:rPr>
              <a:t>陪伴</a:t>
            </a:r>
            <a:r>
              <a:rPr lang="zh-TW" altLang="en-US" sz="3600" kern="100" dirty="0">
                <a:latin typeface="Calibri" panose="020F0502020204030204" pitchFamily="34" charset="0"/>
                <a:ea typeface="標楷體" panose="03000509000000000000" pitchFamily="65" charset="-120"/>
                <a:cs typeface="Times New Roman" panose="02020603050405020304" pitchFamily="18" charset="0"/>
              </a:rPr>
              <a:t>」，而我們也時常聽聞寵物狗或貓是具有靈性的，可愛的他們會在主人難過時去陪伴安慰主人，於是我們選擇以貓狗可愛的形象作為外觀意象出發，設計一個療癒可愛形象的貓掌外型，並且利用矽膠重現貓的柔軟肉球，如下圖。</a:t>
            </a:r>
            <a:endParaRPr lang="zh-TW" altLang="zh-TW" sz="2000" kern="100" dirty="0">
              <a:effectLst/>
              <a:latin typeface="標楷體" panose="03000509000000000000" pitchFamily="65" charset="-120"/>
              <a:ea typeface="標楷體" panose="03000509000000000000" pitchFamily="65" charset="-120"/>
              <a:cs typeface="Times New Roman" panose="02020603050405020304" pitchFamily="18" charset="0"/>
            </a:endParaRPr>
          </a:p>
          <a:p>
            <a:endParaRPr lang="zh-TW" altLang="en-US" sz="2000" dirty="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2335822623"/>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TotalTime>
  <Words>413</Words>
  <Application>Microsoft Office PowerPoint</Application>
  <PresentationFormat>自訂</PresentationFormat>
  <Paragraphs>17</Paragraphs>
  <Slides>1</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1</vt:i4>
      </vt:variant>
    </vt:vector>
  </HeadingPairs>
  <TitlesOfParts>
    <vt:vector size="6" baseType="lpstr">
      <vt:lpstr>標楷體</vt:lpstr>
      <vt:lpstr>Arial</vt:lpstr>
      <vt:lpstr>Calibri</vt:lpstr>
      <vt:lpstr>Calibri Light</vt:lpstr>
      <vt:lpstr>Office 佈景主題</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嘉鈞 張</dc:creator>
  <cp:lastModifiedBy>奕辰 沈</cp:lastModifiedBy>
  <cp:revision>31</cp:revision>
  <dcterms:created xsi:type="dcterms:W3CDTF">2019-10-22T08:04:54Z</dcterms:created>
  <dcterms:modified xsi:type="dcterms:W3CDTF">2020-11-20T07:20:30Z</dcterms:modified>
</cp:coreProperties>
</file>

<file path=docProps/thumbnail.jpeg>
</file>